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91" r:id="rId5"/>
    <p:sldId id="259" r:id="rId6"/>
    <p:sldId id="260" r:id="rId7"/>
    <p:sldId id="292" r:id="rId8"/>
    <p:sldId id="261" r:id="rId9"/>
    <p:sldId id="293" r:id="rId10"/>
    <p:sldId id="262" r:id="rId11"/>
    <p:sldId id="263" r:id="rId12"/>
    <p:sldId id="264" r:id="rId13"/>
    <p:sldId id="265" r:id="rId14"/>
    <p:sldId id="266" r:id="rId15"/>
    <p:sldId id="267" r:id="rId16"/>
    <p:sldId id="270" r:id="rId17"/>
    <p:sldId id="271" r:id="rId18"/>
    <p:sldId id="272" r:id="rId19"/>
    <p:sldId id="273" r:id="rId20"/>
    <p:sldId id="274" r:id="rId21"/>
    <p:sldId id="276" r:id="rId22"/>
    <p:sldId id="294" r:id="rId23"/>
    <p:sldId id="277" r:id="rId24"/>
    <p:sldId id="295" r:id="rId25"/>
    <p:sldId id="279" r:id="rId26"/>
    <p:sldId id="296" r:id="rId27"/>
    <p:sldId id="280" r:id="rId28"/>
    <p:sldId id="297" r:id="rId29"/>
    <p:sldId id="281" r:id="rId30"/>
    <p:sldId id="283" r:id="rId31"/>
    <p:sldId id="298" r:id="rId32"/>
    <p:sldId id="284" r:id="rId33"/>
    <p:sldId id="285" r:id="rId34"/>
    <p:sldId id="286" r:id="rId35"/>
    <p:sldId id="288" r:id="rId36"/>
    <p:sldId id="289" r:id="rId37"/>
    <p:sldId id="290" r:id="rId38"/>
    <p:sldId id="300" r:id="rId39"/>
    <p:sldId id="301" r:id="rId40"/>
    <p:sldId id="302" r:id="rId41"/>
    <p:sldId id="303" r:id="rId42"/>
    <p:sldId id="299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0" autoAdjust="0"/>
    <p:restoredTop sz="86391" autoAdjust="0"/>
  </p:normalViewPr>
  <p:slideViewPr>
    <p:cSldViewPr>
      <p:cViewPr varScale="1">
        <p:scale>
          <a:sx n="74" d="100"/>
          <a:sy n="74" d="100"/>
        </p:scale>
        <p:origin x="8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82945-074A-415C-B7EB-B68E41202D9B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72EC-3802-4F06-B080-13496C183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6172EC-3802-4F06-B080-13496C183E8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64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172EC-3802-4F06-B080-13496C183E8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C0B92-1E7A-47C5-ADA3-ECAECDC2FF23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sz="6000"/>
              <a:t>Eyelids</a:t>
            </a:r>
            <a:br>
              <a:rPr lang="sr-Cyrl-RS" sz="6600"/>
            </a:br>
            <a:r>
              <a:rPr lang="sr-Latn-RS" sz="6600"/>
              <a:t>Lacrimal apparatus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3968" y="5661248"/>
            <a:ext cx="4860032" cy="622920"/>
          </a:xfrm>
        </p:spPr>
        <p:txBody>
          <a:bodyPr/>
          <a:lstStyle/>
          <a:p>
            <a:r>
              <a:rPr lang="sr-Latn-RS">
                <a:solidFill>
                  <a:schemeClr val="tx1"/>
                </a:solidFill>
              </a:rPr>
              <a:t>Doc. Dr Dušan Todorović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Eyelid position disorders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sz="2800" b="1"/>
              <a:t>P</a:t>
            </a:r>
            <a:r>
              <a:rPr lang="en-GB" sz="2800" b="1"/>
              <a:t>tosis</a:t>
            </a:r>
            <a:r>
              <a:rPr lang="en-GB" sz="2800"/>
              <a:t> </a:t>
            </a:r>
            <a:endParaRPr lang="sr-Latn-RS" sz="2800"/>
          </a:p>
          <a:p>
            <a:pPr marL="0" indent="0">
              <a:buNone/>
            </a:pPr>
            <a:r>
              <a:rPr lang="sr-Latn-RS" sz="2800"/>
              <a:t>1. </a:t>
            </a:r>
            <a:r>
              <a:rPr lang="en-GB" sz="2800"/>
              <a:t>congenital </a:t>
            </a:r>
            <a:endParaRPr lang="sr-Latn-RS" sz="2800"/>
          </a:p>
          <a:p>
            <a:pPr marL="0" indent="0">
              <a:buNone/>
            </a:pPr>
            <a:r>
              <a:rPr lang="sr-Latn-RS" sz="2800"/>
              <a:t>2. </a:t>
            </a:r>
            <a:r>
              <a:rPr lang="en-GB" sz="2800"/>
              <a:t>acquired (neurogenic, myogenic, senile, traumatic, mechanical) </a:t>
            </a:r>
            <a:endParaRPr lang="sr-Latn-RS" sz="2800"/>
          </a:p>
          <a:p>
            <a:pPr marL="0" indent="0">
              <a:buNone/>
            </a:pPr>
            <a:r>
              <a:rPr lang="en-GB" sz="2800"/>
              <a:t>- limited active lifting of the eyelid, throwing the head back </a:t>
            </a:r>
            <a:endParaRPr lang="sr-Latn-RS" sz="2800"/>
          </a:p>
          <a:p>
            <a:pPr marL="0" indent="0">
              <a:buNone/>
            </a:pPr>
            <a:r>
              <a:rPr lang="en-GB" sz="2800"/>
              <a:t>- therapy: surgical</a:t>
            </a:r>
            <a:endParaRPr lang="sr-Cyrl-RS" dirty="0"/>
          </a:p>
        </p:txBody>
      </p:sp>
      <p:pic>
        <p:nvPicPr>
          <p:cNvPr id="5123" name="Picture 3" descr="D:\Users\Korisnik\Desktop\ptt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7528" y="4978015"/>
            <a:ext cx="4338968" cy="1763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Eyelid position disorders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sz="2800" b="1"/>
              <a:t>Ec</a:t>
            </a:r>
            <a:r>
              <a:rPr lang="en-GB" sz="2800" b="1"/>
              <a:t>tropion</a:t>
            </a:r>
            <a:endParaRPr lang="sr-Latn-RS" sz="2800" b="1"/>
          </a:p>
          <a:p>
            <a:endParaRPr lang="sr-Latn-RS" sz="2800"/>
          </a:p>
          <a:p>
            <a:r>
              <a:rPr lang="en-GB" sz="2800"/>
              <a:t> senile, paralytic, scarred, spastic, mechanical </a:t>
            </a:r>
            <a:endParaRPr lang="sr-Latn-RS" sz="2800"/>
          </a:p>
          <a:p>
            <a:r>
              <a:rPr lang="en-GB" sz="2800"/>
              <a:t>therapy: surgical</a:t>
            </a:r>
            <a:endParaRPr lang="sr-Cyrl-RS" dirty="0"/>
          </a:p>
        </p:txBody>
      </p:sp>
      <p:pic>
        <p:nvPicPr>
          <p:cNvPr id="1026" name="Picture 2" descr="D:\Users\Korisnik\Desktop\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3483" y="4365103"/>
            <a:ext cx="3481005" cy="2316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Eyelid position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b="1"/>
              <a:t>E</a:t>
            </a:r>
            <a:r>
              <a:rPr lang="en-GB" sz="2800" b="1"/>
              <a:t>ntropion </a:t>
            </a:r>
            <a:endParaRPr lang="sr-Latn-RS" sz="2800" b="1"/>
          </a:p>
          <a:p>
            <a:pPr marL="0" indent="0">
              <a:buNone/>
            </a:pPr>
            <a:r>
              <a:rPr lang="sr-Latn-RS" sz="2800"/>
              <a:t>- </a:t>
            </a:r>
            <a:r>
              <a:rPr lang="en-GB" sz="2800"/>
              <a:t>senile, spastic, scarred, mechanical therapy: surgical </a:t>
            </a:r>
            <a:endParaRPr lang="sr-Latn-RS" sz="2800"/>
          </a:p>
          <a:p>
            <a:pPr marL="0" indent="0">
              <a:buNone/>
            </a:pPr>
            <a:endParaRPr lang="sr-Latn-RS" sz="2800"/>
          </a:p>
          <a:p>
            <a:r>
              <a:rPr lang="sr-Latn-RS" sz="2800" b="1"/>
              <a:t>E</a:t>
            </a:r>
            <a:r>
              <a:rPr lang="en-GB" sz="2800" b="1"/>
              <a:t>yelid retraction</a:t>
            </a:r>
            <a:endParaRPr lang="sr-Latn-RS" sz="2800" b="1"/>
          </a:p>
          <a:p>
            <a:pPr marL="0" indent="0">
              <a:buNone/>
            </a:pPr>
            <a:endParaRPr lang="sr-Latn-RS" sz="2800" b="1"/>
          </a:p>
          <a:p>
            <a:pPr marL="0" indent="0">
              <a:buNone/>
            </a:pPr>
            <a:endParaRPr lang="sr-Latn-RS" sz="2800" b="1"/>
          </a:p>
        </p:txBody>
      </p:sp>
      <p:pic>
        <p:nvPicPr>
          <p:cNvPr id="2050" name="Picture 2" descr="D:\Users\Korisnik\Desktop\entropion-665x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939620"/>
            <a:ext cx="2880320" cy="1918380"/>
          </a:xfrm>
          <a:prstGeom prst="rect">
            <a:avLst/>
          </a:prstGeom>
          <a:noFill/>
        </p:spPr>
      </p:pic>
      <p:pic>
        <p:nvPicPr>
          <p:cNvPr id="2051" name="Picture 3" descr="D:\Users\Korisnik\Desktop\r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1" y="4912279"/>
            <a:ext cx="3024336" cy="1945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Eyelid movement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b="1"/>
              <a:t>Blepharospasm</a:t>
            </a:r>
          </a:p>
          <a:p>
            <a:endParaRPr lang="sr-Latn-RS" sz="2800"/>
          </a:p>
          <a:p>
            <a:pPr marL="0" indent="0">
              <a:buNone/>
            </a:pPr>
            <a:r>
              <a:rPr lang="sr-Latn-RS" sz="2800"/>
              <a:t>Anterior eye segment inflammation, </a:t>
            </a:r>
            <a:r>
              <a:rPr lang="en-GB" sz="2800"/>
              <a:t>neuralgia n. Trigeminus</a:t>
            </a:r>
            <a:r>
              <a:rPr lang="de-DE" sz="2800"/>
              <a:t>, </a:t>
            </a:r>
            <a:r>
              <a:rPr lang="en-GB" sz="2800"/>
              <a:t>multiple sclerosis, psychosis</a:t>
            </a:r>
            <a:endParaRPr lang="sr-Latn-RS" sz="2800"/>
          </a:p>
          <a:p>
            <a:pPr marL="0" indent="0">
              <a:buNone/>
            </a:pPr>
            <a:endParaRPr lang="sr-Latn-RS" sz="2800"/>
          </a:p>
          <a:p>
            <a:pPr marL="0" indent="0">
              <a:buNone/>
            </a:pPr>
            <a:r>
              <a:rPr lang="en-GB" sz="2800"/>
              <a:t>Therapy: Botulinum toxin injection into m. orbicularis oculi</a:t>
            </a:r>
            <a:endParaRPr lang="sr-Cyrl-RS" sz="2800" dirty="0"/>
          </a:p>
        </p:txBody>
      </p:sp>
      <p:pic>
        <p:nvPicPr>
          <p:cNvPr id="3074" name="Picture 2" descr="D:\Users\Korisnik\Desktop\blepharospa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674" y="4581128"/>
            <a:ext cx="3563814" cy="2123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Eyelid movement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b="1"/>
              <a:t>L</a:t>
            </a:r>
            <a:r>
              <a:rPr lang="en-GB" sz="2800" b="1"/>
              <a:t>agophthalmos </a:t>
            </a:r>
            <a:endParaRPr lang="sr-Latn-RS" sz="2800" b="1"/>
          </a:p>
          <a:p>
            <a:endParaRPr lang="sr-Latn-RS" sz="2800"/>
          </a:p>
          <a:p>
            <a:pPr marL="0" indent="0">
              <a:buNone/>
            </a:pPr>
            <a:r>
              <a:rPr lang="sr-Latn-RS" sz="2800"/>
              <a:t>-</a:t>
            </a:r>
            <a:r>
              <a:rPr lang="en-GB" sz="2800"/>
              <a:t>paralysis n. facialisa, exophthalmos, eyelid coloboma... </a:t>
            </a:r>
            <a:endParaRPr lang="sr-Latn-RS" sz="2800"/>
          </a:p>
          <a:p>
            <a:pPr marL="0" indent="0">
              <a:buNone/>
            </a:pPr>
            <a:r>
              <a:rPr lang="sr-Latn-RS" sz="2800"/>
              <a:t>-</a:t>
            </a:r>
            <a:r>
              <a:rPr lang="en-GB" sz="2800"/>
              <a:t>therapy: artificial tears, local antibiotics</a:t>
            </a:r>
            <a:r>
              <a:rPr lang="sr-Latn-RS" sz="2800"/>
              <a:t>, tratment of primary disease</a:t>
            </a:r>
            <a:endParaRPr lang="en-US" sz="2800" dirty="0"/>
          </a:p>
        </p:txBody>
      </p:sp>
      <p:pic>
        <p:nvPicPr>
          <p:cNvPr id="4098" name="Picture 2" descr="D:\Users\Korisnik\Desktop\Lagophthalm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1958" y="4797152"/>
            <a:ext cx="3632530" cy="1846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Vascular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GB"/>
              <a:t>eyelid </a:t>
            </a:r>
            <a:r>
              <a:rPr lang="sr-Latn-RS"/>
              <a:t>edema</a:t>
            </a:r>
            <a:r>
              <a:rPr lang="en-GB"/>
              <a:t> (inflammatory, non-inflammatory) </a:t>
            </a:r>
            <a:endParaRPr lang="sr-Latn-RS"/>
          </a:p>
          <a:p>
            <a:pPr marL="514350" indent="-514350"/>
            <a:r>
              <a:rPr lang="en-GB"/>
              <a:t>eyelid hematoma</a:t>
            </a:r>
            <a:endParaRPr lang="sr-Cyrl-RS" dirty="0"/>
          </a:p>
        </p:txBody>
      </p:sp>
      <p:pic>
        <p:nvPicPr>
          <p:cNvPr id="5122" name="Picture 2" descr="D:\Users\Korisnik\Desktop\raccoon-eyes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293096"/>
            <a:ext cx="4175458" cy="2347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Bacterial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800" b="1"/>
              <a:t> C</a:t>
            </a:r>
            <a:r>
              <a:rPr lang="en-GB" sz="2800" b="1"/>
              <a:t>hordeolum </a:t>
            </a:r>
            <a:endParaRPr lang="sr-Latn-RS" sz="2800" b="1"/>
          </a:p>
          <a:p>
            <a:pPr marL="0" indent="0">
              <a:buNone/>
            </a:pPr>
            <a:endParaRPr lang="sr-Latn-RS" sz="2800" b="1"/>
          </a:p>
          <a:p>
            <a:pPr marL="0" indent="0">
              <a:buNone/>
            </a:pPr>
            <a:r>
              <a:rPr lang="en-GB" sz="2800"/>
              <a:t>staphylococcus aureus </a:t>
            </a:r>
            <a:endParaRPr lang="sr-Latn-RS" sz="2800"/>
          </a:p>
          <a:p>
            <a:pPr marL="0" indent="0">
              <a:buNone/>
            </a:pPr>
            <a:r>
              <a:rPr lang="en-GB" sz="2800"/>
              <a:t>acute, purulent inflammation </a:t>
            </a:r>
            <a:endParaRPr lang="sr-Latn-RS" sz="2800"/>
          </a:p>
          <a:p>
            <a:pPr marL="0" indent="0">
              <a:buNone/>
            </a:pPr>
            <a:r>
              <a:rPr lang="en-GB" sz="2800"/>
              <a:t>therapy: warm dry compresses, eyelid massage, local antibiotics</a:t>
            </a:r>
            <a:r>
              <a:rPr lang="sr-Latn-RS" sz="2800"/>
              <a:t>,</a:t>
            </a:r>
            <a:r>
              <a:rPr lang="en-GB" sz="2800"/>
              <a:t> eyelash epilation</a:t>
            </a:r>
            <a:endParaRPr lang="sr-Cyrl-RS" sz="2600"/>
          </a:p>
        </p:txBody>
      </p:sp>
      <p:pic>
        <p:nvPicPr>
          <p:cNvPr id="7170" name="Picture 2" descr="D:\Users\Korisnik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889" y="5301208"/>
            <a:ext cx="1982263" cy="1484784"/>
          </a:xfrm>
          <a:prstGeom prst="rect">
            <a:avLst/>
          </a:prstGeom>
          <a:noFill/>
        </p:spPr>
      </p:pic>
      <p:pic>
        <p:nvPicPr>
          <p:cNvPr id="7171" name="Picture 3" descr="D:\Users\Korisnik\Desktop\download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050" y="5298901"/>
            <a:ext cx="3028950" cy="1514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Bacterial infections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800" b="1"/>
              <a:t>C</a:t>
            </a:r>
            <a:r>
              <a:rPr lang="en-GB" sz="2800" b="1"/>
              <a:t>halazion </a:t>
            </a:r>
            <a:endParaRPr lang="sr-Latn-RS" sz="2800" b="1"/>
          </a:p>
          <a:p>
            <a:endParaRPr lang="sr-Latn-RS" sz="2800"/>
          </a:p>
          <a:p>
            <a:pPr marL="0" indent="0">
              <a:buNone/>
            </a:pPr>
            <a:r>
              <a:rPr lang="en-GB" sz="2800"/>
              <a:t>- granulomatous inflammation due to obstruction of the Meibom gland </a:t>
            </a:r>
            <a:endParaRPr lang="sr-Latn-RS" sz="2800"/>
          </a:p>
          <a:p>
            <a:pPr marL="0" indent="0">
              <a:buNone/>
            </a:pPr>
            <a:r>
              <a:rPr lang="en-GB" sz="2800"/>
              <a:t>- painless, localized swelling of the eyelid </a:t>
            </a:r>
            <a:endParaRPr lang="sr-Latn-RS" sz="2800"/>
          </a:p>
          <a:p>
            <a:pPr marL="0" indent="0">
              <a:buNone/>
            </a:pPr>
            <a:r>
              <a:rPr lang="sr-Latn-RS" sz="2800"/>
              <a:t>-</a:t>
            </a:r>
            <a:r>
              <a:rPr lang="en-GB" sz="2800"/>
              <a:t>therapy: conservative, surgical</a:t>
            </a:r>
            <a:endParaRPr lang="sr-Cyrl-RS" sz="2800" dirty="0"/>
          </a:p>
        </p:txBody>
      </p:sp>
      <p:pic>
        <p:nvPicPr>
          <p:cNvPr id="8194" name="Picture 2" descr="D:\Users\Korisnik\Desktop\halacion-oko-gornji-donji-kap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7674" y="4806774"/>
            <a:ext cx="7254726" cy="1934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Viral</a:t>
            </a:r>
            <a:r>
              <a:rPr lang="en-GB"/>
              <a:t>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RS" b="1" i="1" dirty="0"/>
              <a:t>Herpes simplex</a:t>
            </a:r>
            <a:endParaRPr lang="sr-Cyrl-RS" b="1" i="1" dirty="0"/>
          </a:p>
          <a:p>
            <a:pPr>
              <a:buFontTx/>
              <a:buChar char="-"/>
            </a:pPr>
            <a:r>
              <a:rPr lang="en-GB"/>
              <a:t>recurrent infection, </a:t>
            </a:r>
            <a:endParaRPr lang="sr-Latn-RS"/>
          </a:p>
          <a:p>
            <a:pPr>
              <a:buFontTx/>
              <a:buChar char="-"/>
            </a:pPr>
            <a:r>
              <a:rPr lang="en-GB"/>
              <a:t>unilateral vesicles filled with serous fluid, perforation, crusts </a:t>
            </a:r>
            <a:endParaRPr lang="sr-Latn-RS"/>
          </a:p>
          <a:p>
            <a:r>
              <a:rPr lang="en-GB" b="1"/>
              <a:t>Herpes zoster ophthalmicus </a:t>
            </a:r>
            <a:endParaRPr lang="sr-Latn-RS" b="1"/>
          </a:p>
          <a:p>
            <a:pPr marL="0" indent="0">
              <a:buNone/>
            </a:pPr>
            <a:r>
              <a:rPr lang="sr-Latn-RS" b="1"/>
              <a:t>-</a:t>
            </a:r>
            <a:r>
              <a:rPr lang="en-GB"/>
              <a:t>pain in the innervation area n. trigeminus vesicles....crusts,</a:t>
            </a:r>
            <a:endParaRPr lang="sr-Latn-RS"/>
          </a:p>
          <a:p>
            <a:pPr marL="0" indent="0">
              <a:buNone/>
            </a:pPr>
            <a:r>
              <a:rPr lang="sr-Latn-RS"/>
              <a:t>-</a:t>
            </a:r>
            <a:r>
              <a:rPr lang="en-GB"/>
              <a:t> neuralgia, hypoesthesia, hyperpigmentation of the skin</a:t>
            </a:r>
            <a:endParaRPr lang="sr-Cyrl-R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Viral</a:t>
            </a:r>
            <a:r>
              <a:rPr lang="en-GB"/>
              <a:t>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sr-Latn-RS" dirty="0"/>
          </a:p>
          <a:p>
            <a:pPr>
              <a:buNone/>
            </a:pPr>
            <a:endParaRPr lang="sr-Latn-RS" dirty="0"/>
          </a:p>
          <a:p>
            <a:pPr>
              <a:buNone/>
            </a:pPr>
            <a:endParaRPr lang="sr-Latn-RS" dirty="0"/>
          </a:p>
          <a:p>
            <a:pPr>
              <a:buNone/>
            </a:pPr>
            <a:endParaRPr lang="sr-Latn-RS" dirty="0"/>
          </a:p>
          <a:p>
            <a:pPr>
              <a:buNone/>
            </a:pPr>
            <a:endParaRPr lang="sr-Latn-RS" dirty="0"/>
          </a:p>
          <a:p>
            <a:pPr>
              <a:buNone/>
            </a:pPr>
            <a:endParaRPr lang="sr-Latn-RS" dirty="0"/>
          </a:p>
          <a:p>
            <a:pPr>
              <a:buNone/>
            </a:pPr>
            <a:endParaRPr lang="sr-Latn-RS" dirty="0"/>
          </a:p>
          <a:p>
            <a:pPr>
              <a:buNone/>
            </a:pPr>
            <a:r>
              <a:rPr lang="en-GB"/>
              <a:t>therapy: systemic and local acyclovir</a:t>
            </a:r>
            <a:endParaRPr lang="sr-Latn-RS" dirty="0"/>
          </a:p>
        </p:txBody>
      </p:sp>
      <p:pic>
        <p:nvPicPr>
          <p:cNvPr id="9218" name="Picture 2" descr="D:\Users\Korisnik\Desktop\hs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82496"/>
            <a:ext cx="3168352" cy="2593450"/>
          </a:xfrm>
          <a:prstGeom prst="rect">
            <a:avLst/>
          </a:prstGeom>
          <a:noFill/>
        </p:spPr>
      </p:pic>
      <p:pic>
        <p:nvPicPr>
          <p:cNvPr id="9219" name="Picture 3" descr="D:\Users\Korisnik\Desktop\download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00808"/>
            <a:ext cx="3776098" cy="25683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59632" y="4725144"/>
            <a:ext cx="22322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i="1" dirty="0"/>
              <a:t>Herpes simplex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4725144"/>
            <a:ext cx="331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i="1" dirty="0"/>
              <a:t>Herpes zoster ophthalmicus</a:t>
            </a:r>
            <a:endParaRPr lang="sr-Cyrl-RS" sz="22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skin - muscle folds</a:t>
            </a:r>
            <a:endParaRPr lang="sr-Latn-RS"/>
          </a:p>
          <a:p>
            <a:r>
              <a:rPr lang="sr-Latn-RS" i="1"/>
              <a:t>rima </a:t>
            </a:r>
            <a:r>
              <a:rPr lang="sr-Latn-RS" i="1" dirty="0"/>
              <a:t>palpebrarum	</a:t>
            </a:r>
            <a:endParaRPr lang="sr-Cyrl-RS" i="1" dirty="0"/>
          </a:p>
          <a:p>
            <a:endParaRPr lang="en-US" dirty="0"/>
          </a:p>
        </p:txBody>
      </p:sp>
      <p:pic>
        <p:nvPicPr>
          <p:cNvPr id="1027" name="Picture 3" descr="D:\Users\Korisnik\Desktop\kk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190" y="3501008"/>
            <a:ext cx="3888432" cy="2592288"/>
          </a:xfrm>
          <a:prstGeom prst="rect">
            <a:avLst/>
          </a:prstGeom>
          <a:noFill/>
        </p:spPr>
      </p:pic>
      <p:pic>
        <p:nvPicPr>
          <p:cNvPr id="1028" name="Picture 4" descr="D:\Users\Korisnik\Desktop\kkk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46701"/>
            <a:ext cx="3816424" cy="2546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therapy: systemic and local acyclovir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i="1" dirty="0"/>
              <a:t>molluscum contagiosum </a:t>
            </a:r>
            <a:r>
              <a:rPr lang="sr-Cyrl-RS" dirty="0"/>
              <a:t>(</a:t>
            </a:r>
            <a:r>
              <a:rPr lang="sr-Latn-RS" i="1"/>
              <a:t>pox</a:t>
            </a:r>
            <a:r>
              <a:rPr lang="sr-Cyrl-RS"/>
              <a:t> </a:t>
            </a:r>
            <a:r>
              <a:rPr lang="sr-Latn-RS"/>
              <a:t>virus</a:t>
            </a:r>
            <a:r>
              <a:rPr lang="sr-Cyrl-RS"/>
              <a:t>)</a:t>
            </a:r>
            <a:endParaRPr lang="sr-Latn-RS" dirty="0"/>
          </a:p>
          <a:p>
            <a:r>
              <a:rPr lang="sr-Latn-RS" i="1" dirty="0"/>
              <a:t>verruca vulgaris (</a:t>
            </a:r>
            <a:r>
              <a:rPr lang="sr-Latn-RS" i="1"/>
              <a:t>papova </a:t>
            </a:r>
            <a:r>
              <a:rPr lang="sr-Latn-RS"/>
              <a:t>virus</a:t>
            </a:r>
            <a:r>
              <a:rPr lang="sr-Cyrl-RS" i="1"/>
              <a:t>)</a:t>
            </a:r>
            <a:endParaRPr lang="sr-Cyrl-RS" i="1" dirty="0"/>
          </a:p>
          <a:p>
            <a:endParaRPr lang="sr-Cyrl-RS" i="1" dirty="0"/>
          </a:p>
          <a:p>
            <a:pPr>
              <a:buNone/>
            </a:pPr>
            <a:endParaRPr lang="sr-Latn-RS" i="1" dirty="0"/>
          </a:p>
          <a:p>
            <a:pPr>
              <a:buNone/>
            </a:pPr>
            <a:endParaRPr lang="sr-Latn-RS" i="1" dirty="0"/>
          </a:p>
          <a:p>
            <a:pPr>
              <a:buNone/>
            </a:pPr>
            <a:endParaRPr lang="sr-Latn-RS" i="1" dirty="0"/>
          </a:p>
          <a:p>
            <a:pPr>
              <a:buNone/>
            </a:pPr>
            <a:endParaRPr lang="sr-Latn-RS" i="1" dirty="0"/>
          </a:p>
          <a:p>
            <a:pPr marL="0" indent="0">
              <a:buNone/>
            </a:pPr>
            <a:r>
              <a:rPr lang="en-GB"/>
              <a:t>therapy: electrocautery</a:t>
            </a:r>
            <a:endParaRPr lang="en-US" dirty="0"/>
          </a:p>
        </p:txBody>
      </p:sp>
      <p:pic>
        <p:nvPicPr>
          <p:cNvPr id="10242" name="Picture 2" descr="D:\Users\Korisnik\Desktop\720px-Molluscum_fig_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068960"/>
            <a:ext cx="3240360" cy="2160240"/>
          </a:xfrm>
          <a:prstGeom prst="rect">
            <a:avLst/>
          </a:prstGeom>
          <a:noFill/>
        </p:spPr>
      </p:pic>
      <p:pic>
        <p:nvPicPr>
          <p:cNvPr id="10243" name="Picture 3" descr="D:\Users\Korisnik\Desktop\c0017393-800px-w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044116"/>
            <a:ext cx="3301300" cy="2191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700"/>
              <a:t>B</a:t>
            </a:r>
            <a:r>
              <a:rPr lang="en-GB" sz="3700"/>
              <a:t>lepharitis</a:t>
            </a: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b="1"/>
              <a:t>Anterior</a:t>
            </a:r>
            <a:r>
              <a:rPr lang="en-GB"/>
              <a:t> </a:t>
            </a:r>
            <a:endParaRPr lang="sr-Latn-RS"/>
          </a:p>
          <a:p>
            <a:pPr marL="269875" indent="-269875"/>
            <a:endParaRPr lang="sr-Latn-RS"/>
          </a:p>
          <a:p>
            <a:pPr marL="269875" indent="-269875"/>
            <a:r>
              <a:rPr lang="en-GB"/>
              <a:t>staphylococcal – collarettes </a:t>
            </a:r>
            <a:endParaRPr lang="sr-Latn-RS"/>
          </a:p>
          <a:p>
            <a:pPr marL="269875" indent="-269875"/>
            <a:r>
              <a:rPr lang="en-GB"/>
              <a:t>seborrheic - squamous </a:t>
            </a:r>
            <a:endParaRPr lang="sr-Latn-RS"/>
          </a:p>
          <a:p>
            <a:pPr marL="269875" indent="-269875"/>
            <a:r>
              <a:rPr lang="en-GB"/>
              <a:t>mixed</a:t>
            </a:r>
            <a:endParaRPr lang="sr-Cyrl-RS" dirty="0"/>
          </a:p>
          <a:p>
            <a:pPr marL="514350" indent="-514350"/>
            <a:endParaRPr lang="sr-Cyrl-R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pPr marL="0" indent="0">
              <a:buNone/>
            </a:pPr>
            <a:endParaRPr lang="sr-Latn-RS" sz="2800" dirty="0"/>
          </a:p>
          <a:p>
            <a:pPr marL="0" indent="0">
              <a:buNone/>
            </a:pPr>
            <a:endParaRPr lang="sr-Latn-RS" sz="2800" dirty="0"/>
          </a:p>
          <a:p>
            <a:pPr marL="0" indent="0">
              <a:buNone/>
            </a:pPr>
            <a:r>
              <a:rPr lang="en-GB" sz="2800" b="1"/>
              <a:t>therapy</a:t>
            </a:r>
            <a:r>
              <a:rPr lang="en-GB" sz="2800"/>
              <a:t>: mechanical removal of collarettes and squamous cells, warm dry compresses, eyelid massage, antibiotic drops, tear substitution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700"/>
              <a:t>B</a:t>
            </a:r>
            <a:r>
              <a:rPr lang="en-GB" sz="3700"/>
              <a:t>lepharitis</a:t>
            </a:r>
            <a:endParaRPr lang="en-US" sz="3700" dirty="0"/>
          </a:p>
        </p:txBody>
      </p:sp>
      <p:pic>
        <p:nvPicPr>
          <p:cNvPr id="12290" name="Picture 2" descr="D:\Users\Korisnik\Desktop\642x361_Slide_1_Staphylococcal_Blephar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628800"/>
            <a:ext cx="3841757" cy="2160240"/>
          </a:xfrm>
          <a:prstGeom prst="rect">
            <a:avLst/>
          </a:prstGeom>
          <a:noFill/>
        </p:spPr>
      </p:pic>
      <p:pic>
        <p:nvPicPr>
          <p:cNvPr id="12292" name="Picture 4" descr="D:\Users\Korisnik\Desktop\download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43392"/>
            <a:ext cx="3672408" cy="21456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31640" y="386104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staphylococcal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6084168" y="386104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seborrheic</a:t>
            </a:r>
            <a:endParaRPr lang="en-US" sz="2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sr-Latn-RS" b="1"/>
              <a:t>Posterior</a:t>
            </a:r>
            <a:endParaRPr lang="sr-Cyrl-RS" dirty="0"/>
          </a:p>
          <a:p>
            <a:endParaRPr lang="sr-Cyrl-RS" sz="1800" dirty="0"/>
          </a:p>
          <a:p>
            <a:pPr marL="514350" indent="-514350">
              <a:buFont typeface="+mj-lt"/>
              <a:buAutoNum type="arabicPeriod"/>
            </a:pPr>
            <a:r>
              <a:rPr lang="sr-Latn-RS" i="1" dirty="0"/>
              <a:t>meibomian seborea</a:t>
            </a:r>
            <a:r>
              <a:rPr lang="sr-Latn-RS" dirty="0"/>
              <a:t> </a:t>
            </a:r>
            <a:r>
              <a:rPr lang="sr-Cyrl-RS"/>
              <a:t>– </a:t>
            </a:r>
            <a:r>
              <a:rPr lang="sr-Latn-RS"/>
              <a:t>Meibomian gland hyperfunction</a:t>
            </a:r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r>
              <a:rPr lang="sr-Latn-RS" i="1"/>
              <a:t>2. meibomitis</a:t>
            </a:r>
            <a:r>
              <a:rPr lang="sr-Cyrl-RS" i="1"/>
              <a:t> – </a:t>
            </a:r>
            <a:r>
              <a:rPr lang="sr-Latn-RS"/>
              <a:t>Meibomian gland chronic inflammation</a:t>
            </a:r>
            <a:endParaRPr lang="sr-Cyrl-RS" dirty="0"/>
          </a:p>
          <a:p>
            <a:pPr marL="514350" indent="-514350">
              <a:buFont typeface="+mj-lt"/>
              <a:buAutoNum type="arabicPeriod"/>
            </a:pPr>
            <a:endParaRPr lang="sr-Cyrl-R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700"/>
              <a:t>B</a:t>
            </a:r>
            <a:r>
              <a:rPr lang="en-GB" sz="3700"/>
              <a:t>lepharitis</a:t>
            </a:r>
            <a:endParaRPr lang="en-US" sz="37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pPr marL="0" indent="0">
              <a:buNone/>
            </a:pPr>
            <a:r>
              <a:rPr lang="en-GB" b="1"/>
              <a:t>therapy</a:t>
            </a:r>
            <a:r>
              <a:rPr lang="en-GB"/>
              <a:t>: </a:t>
            </a:r>
            <a:r>
              <a:rPr lang="sr-Latn-RS"/>
              <a:t>the same as </a:t>
            </a:r>
            <a:r>
              <a:rPr lang="en-GB"/>
              <a:t>anterior blepharitis</a:t>
            </a:r>
            <a:r>
              <a:rPr lang="sr-Latn-RS"/>
              <a:t> +</a:t>
            </a:r>
            <a:r>
              <a:rPr lang="en-GB"/>
              <a:t> systemic tetracyclines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700"/>
              <a:t>B</a:t>
            </a:r>
            <a:r>
              <a:rPr lang="en-GB" sz="3700"/>
              <a:t>lepharitis</a:t>
            </a:r>
            <a:endParaRPr lang="en-US" sz="3700" dirty="0"/>
          </a:p>
        </p:txBody>
      </p:sp>
      <p:sp>
        <p:nvSpPr>
          <p:cNvPr id="5" name="TextBox 4"/>
          <p:cNvSpPr txBox="1"/>
          <p:nvPr/>
        </p:nvSpPr>
        <p:spPr>
          <a:xfrm>
            <a:off x="6156176" y="4181018"/>
            <a:ext cx="180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200" i="1" dirty="0"/>
              <a:t>meibomitis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4181018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i="1" dirty="0"/>
              <a:t>meibomian seborea</a:t>
            </a:r>
            <a:endParaRPr lang="en-US" sz="2200" dirty="0"/>
          </a:p>
        </p:txBody>
      </p:sp>
      <p:pic>
        <p:nvPicPr>
          <p:cNvPr id="13314" name="Picture 2" descr="D:\Users\Korisnik\Desktop\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2797" y="1700808"/>
            <a:ext cx="3565667" cy="2412554"/>
          </a:xfrm>
          <a:prstGeom prst="rect">
            <a:avLst/>
          </a:prstGeom>
          <a:noFill/>
        </p:spPr>
      </p:pic>
      <p:pic>
        <p:nvPicPr>
          <p:cNvPr id="13316" name="Picture 4" descr="D:\Users\Korisnik\Desktop\mn_20171113_155252_DC4Image_L_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48" y="1340768"/>
            <a:ext cx="3635896" cy="2731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/>
              <a:t>Lacrimal apparatus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secretory part (lacrimal gland, lacrimal secretory canals, Krause's and Wolfring's accessory lacrimal glands, goblet cells) </a:t>
            </a:r>
            <a:endParaRPr lang="sr-Latn-RS"/>
          </a:p>
          <a:p>
            <a:endParaRPr lang="sr-Latn-RS"/>
          </a:p>
          <a:p>
            <a:r>
              <a:rPr lang="en-GB"/>
              <a:t>excretory part (rivus lacrimalis, lacus lacrimalis, puncta lacrimalia, calis lacrimalis sup. et inf, saccus lacrimalis, ductus nasolacrimalis)</a:t>
            </a:r>
            <a:endParaRPr lang="en-US" i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/>
              <a:t>Lacrimal apparatus</a:t>
            </a:r>
            <a:endParaRPr lang="en-US" b="1" dirty="0"/>
          </a:p>
        </p:txBody>
      </p:sp>
      <p:pic>
        <p:nvPicPr>
          <p:cNvPr id="15362" name="Picture 2" descr="D:\Users\Korisnik\Desktop\download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14764"/>
            <a:ext cx="5256584" cy="4766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Tear film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/>
              <a:t>lipid layer - Meibom's glands. </a:t>
            </a:r>
            <a:endParaRPr lang="sr-Latn-RS"/>
          </a:p>
          <a:p>
            <a:pPr marL="514350" indent="-514350">
              <a:buFont typeface="+mj-lt"/>
              <a:buAutoNum type="arabicPeriod"/>
            </a:pPr>
            <a:r>
              <a:rPr lang="sr-Latn-RS"/>
              <a:t>Water </a:t>
            </a:r>
            <a:r>
              <a:rPr lang="en-GB"/>
              <a:t>layer – accessory</a:t>
            </a:r>
            <a:r>
              <a:rPr lang="sr-Latn-RS"/>
              <a:t> lacrimal</a:t>
            </a:r>
            <a:r>
              <a:rPr lang="en-GB"/>
              <a:t> glands</a:t>
            </a:r>
            <a:endParaRPr lang="sr-Latn-RS"/>
          </a:p>
          <a:p>
            <a:pPr marL="514350" indent="-514350">
              <a:buFont typeface="+mj-lt"/>
              <a:buAutoNum type="arabicPeriod"/>
            </a:pPr>
            <a:r>
              <a:rPr lang="en-GB"/>
              <a:t>mucin layer - goblet cells</a:t>
            </a:r>
            <a:endParaRPr lang="sr-Cyrl-RS" sz="16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92996"/>
            <a:ext cx="4104629" cy="307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Tear film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indent="-360363"/>
            <a:r>
              <a:rPr lang="en-GB" b="1"/>
              <a:t>Physiology</a:t>
            </a:r>
            <a:endParaRPr lang="sr-Latn-RS" b="1"/>
          </a:p>
          <a:p>
            <a:pPr marL="360363" indent="-360363"/>
            <a:endParaRPr lang="sr-Latn-RS"/>
          </a:p>
          <a:p>
            <a:pPr marL="0" indent="0">
              <a:buNone/>
            </a:pPr>
            <a:r>
              <a:rPr lang="sr-Latn-RS"/>
              <a:t>-</a:t>
            </a:r>
            <a:r>
              <a:rPr lang="en-GB"/>
              <a:t>bactericid </a:t>
            </a:r>
            <a:r>
              <a:rPr lang="sr-Latn-RS"/>
              <a:t>effect</a:t>
            </a:r>
            <a:r>
              <a:rPr lang="en-GB"/>
              <a:t>, optical properties, nutrition of the cornea, </a:t>
            </a:r>
            <a:endParaRPr lang="sr-Latn-RS"/>
          </a:p>
          <a:p>
            <a:pPr marL="0" indent="0">
              <a:buNone/>
            </a:pPr>
            <a:r>
              <a:rPr lang="sr-Latn-RS"/>
              <a:t>-structure</a:t>
            </a:r>
            <a:r>
              <a:rPr lang="en-GB"/>
              <a:t>: 98% water, 1% salt, 0.7% proteins, 0.3% minerals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/>
              <a:t>Lacrimal apparatus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/>
              <a:t>Schirmer </a:t>
            </a:r>
          </a:p>
          <a:p>
            <a:r>
              <a:rPr lang="sr-Latn-RS"/>
              <a:t>Tear break-up time test (TBUT)</a:t>
            </a:r>
            <a:endParaRPr lang="sr-Cyrl-RS" dirty="0"/>
          </a:p>
          <a:p>
            <a:endParaRPr lang="en-US" dirty="0"/>
          </a:p>
        </p:txBody>
      </p:sp>
      <p:pic>
        <p:nvPicPr>
          <p:cNvPr id="17410" name="Picture 2" descr="D:\Users\Korisnik\Desktop\TBUT-test-using-a-slit-lamp-by-a-wide-open-slit-in-blue-light-unpublished-picture-tak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15" y="5085184"/>
            <a:ext cx="3552421" cy="1512168"/>
          </a:xfrm>
          <a:prstGeom prst="rect">
            <a:avLst/>
          </a:prstGeom>
          <a:noFill/>
        </p:spPr>
      </p:pic>
      <p:pic>
        <p:nvPicPr>
          <p:cNvPr id="17411" name="Picture 3" descr="D:\Users\Korisnik\Desktop\diagnosis_of_dry_ey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116" y="4706820"/>
            <a:ext cx="2843756" cy="1892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Histology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/>
              <a:t>skin (cilia, sebaceous and sweat glands)</a:t>
            </a:r>
            <a:endParaRPr lang="sr-Latn-RS"/>
          </a:p>
          <a:p>
            <a:pPr marL="514350" indent="-514350">
              <a:buFont typeface="+mj-lt"/>
              <a:buAutoNum type="arabicPeriod"/>
            </a:pPr>
            <a:r>
              <a:rPr lang="en-GB"/>
              <a:t>subcutaneous layer </a:t>
            </a:r>
            <a:endParaRPr lang="sr-Latn-RS"/>
          </a:p>
          <a:p>
            <a:pPr marL="514350" indent="-514350">
              <a:buFont typeface="+mj-lt"/>
              <a:buAutoNum type="arabicPeriod"/>
            </a:pPr>
            <a:r>
              <a:rPr lang="en-GB"/>
              <a:t>muscle layer: - transverse striated muscles (m. orbicularis oculi, m. levator palpebrae superioris) - smooth muscles (m. tarsalis sup. et inf.) </a:t>
            </a:r>
            <a:endParaRPr lang="sr-Latn-RS"/>
          </a:p>
          <a:p>
            <a:pPr marL="514350" indent="-514350">
              <a:buFont typeface="+mj-lt"/>
              <a:buAutoNum type="arabicPeriod"/>
            </a:pPr>
            <a:r>
              <a:rPr lang="en-GB"/>
              <a:t>fibrous skeleton (tarsus, tarso-orbital fascia, lig. palpebrale lat. et med.) </a:t>
            </a:r>
            <a:endParaRPr lang="sr-Latn-RS"/>
          </a:p>
          <a:p>
            <a:pPr marL="514350" indent="-514350">
              <a:buFont typeface="+mj-lt"/>
              <a:buAutoNum type="arabicPeriod"/>
            </a:pPr>
            <a:r>
              <a:rPr lang="en-GB"/>
              <a:t>conjunctive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i="1" dirty="0"/>
              <a:t>Dacryoadenitis acuta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800"/>
              <a:t>- </a:t>
            </a:r>
            <a:r>
              <a:rPr lang="sr-Latn-RS" sz="2800"/>
              <a:t>usually </a:t>
            </a:r>
            <a:r>
              <a:rPr lang="en-GB" sz="2800"/>
              <a:t>after</a:t>
            </a:r>
            <a:r>
              <a:rPr lang="sr-Latn-RS" sz="2800"/>
              <a:t> the</a:t>
            </a:r>
            <a:r>
              <a:rPr lang="en-GB" sz="2800"/>
              <a:t> infection </a:t>
            </a:r>
            <a:r>
              <a:rPr lang="sr-Latn-RS" sz="2800"/>
              <a:t>of</a:t>
            </a:r>
            <a:r>
              <a:rPr lang="en-GB" sz="2800"/>
              <a:t> mumps, measles, rubella,</a:t>
            </a:r>
            <a:endParaRPr lang="sr-Latn-RS" sz="2800"/>
          </a:p>
          <a:p>
            <a:pPr>
              <a:buNone/>
            </a:pPr>
            <a:r>
              <a:rPr lang="sr-Latn-RS" sz="2800"/>
              <a:t>- clinical presentation</a:t>
            </a:r>
            <a:r>
              <a:rPr lang="en-GB" sz="2800"/>
              <a:t>- paragraph sign, all signs of inflammation </a:t>
            </a:r>
            <a:endParaRPr lang="sr-Latn-RS" sz="2800"/>
          </a:p>
          <a:p>
            <a:pPr>
              <a:buNone/>
            </a:pPr>
            <a:r>
              <a:rPr lang="en-GB" sz="2800"/>
              <a:t>therapy – antibiotics</a:t>
            </a:r>
            <a:endParaRPr lang="en-US" b="1" dirty="0"/>
          </a:p>
        </p:txBody>
      </p:sp>
      <p:pic>
        <p:nvPicPr>
          <p:cNvPr id="18434" name="Picture 2" descr="D:\Users\Korisnik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24994"/>
            <a:ext cx="1872208" cy="2411177"/>
          </a:xfrm>
          <a:prstGeom prst="rect">
            <a:avLst/>
          </a:prstGeom>
          <a:noFill/>
        </p:spPr>
      </p:pic>
      <p:pic>
        <p:nvPicPr>
          <p:cNvPr id="18436" name="Picture 4" descr="D:\Users\Korisnik\Desktop\5081d90f064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5372" y="4005064"/>
            <a:ext cx="3777108" cy="2488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r-Latn-RS" b="1" i="1" dirty="0"/>
              <a:t>Dacryoadenitis</a:t>
            </a:r>
            <a:r>
              <a:rPr lang="sr-Cyrl-RS" b="1" i="1" dirty="0"/>
              <a:t> </a:t>
            </a:r>
            <a:r>
              <a:rPr lang="sr-Latn-RS" b="1" i="1" dirty="0"/>
              <a:t>chronica</a:t>
            </a:r>
            <a:r>
              <a:rPr lang="sr-Cyrl-RS" b="1" i="1" dirty="0"/>
              <a:t> </a:t>
            </a:r>
            <a:r>
              <a:rPr lang="sr-Cyrl-RS"/>
              <a:t>– </a:t>
            </a:r>
            <a:r>
              <a:rPr lang="sr-Latn-RS"/>
              <a:t>eyelid edema, and dry eye</a:t>
            </a:r>
            <a:endParaRPr lang="sr-Cyrl-RS" b="1" i="1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i="1" dirty="0"/>
              <a:t>Dacryoadenitis</a:t>
            </a:r>
            <a:endParaRPr lang="en-US" i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i="1" dirty="0"/>
              <a:t>Canaliculitis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0488" indent="-90488">
              <a:buNone/>
            </a:pPr>
            <a:r>
              <a:rPr lang="sr-Latn-RS"/>
              <a:t>-</a:t>
            </a:r>
            <a:r>
              <a:rPr lang="sr-Cyrl-RS"/>
              <a:t> </a:t>
            </a:r>
            <a:r>
              <a:rPr lang="sr-Latn-RS"/>
              <a:t>fungal infenction</a:t>
            </a:r>
            <a:r>
              <a:rPr lang="sr-Cyrl-RS"/>
              <a:t> </a:t>
            </a:r>
            <a:r>
              <a:rPr lang="sr-Cyrl-RS" dirty="0"/>
              <a:t>(</a:t>
            </a:r>
            <a:r>
              <a:rPr lang="sr-Latn-RS" i="1" u="sng" dirty="0"/>
              <a:t>Candida albicans</a:t>
            </a:r>
            <a:r>
              <a:rPr lang="sr-Latn-RS" i="1" dirty="0"/>
              <a:t>, Aspergilus, Chlamidia)</a:t>
            </a:r>
            <a:endParaRPr lang="sr-Cyrl-RS" i="1" dirty="0"/>
          </a:p>
          <a:p>
            <a:pPr marL="90488" indent="-90488">
              <a:buFontTx/>
              <a:buChar char="-"/>
            </a:pPr>
            <a:r>
              <a:rPr lang="en-GB"/>
              <a:t>purulent content on compression </a:t>
            </a:r>
            <a:endParaRPr lang="sr-Latn-RS"/>
          </a:p>
          <a:p>
            <a:pPr marL="90488" indent="-90488">
              <a:buFontTx/>
              <a:buChar char="-"/>
            </a:pPr>
            <a:r>
              <a:rPr lang="en-GB"/>
              <a:t>therapy: antimycotic drops, surgical (canaliculotomy and evacuation of purulent contents)</a:t>
            </a:r>
            <a:endParaRPr lang="en-US" dirty="0"/>
          </a:p>
        </p:txBody>
      </p:sp>
      <p:pic>
        <p:nvPicPr>
          <p:cNvPr id="1026" name="Picture 2" descr="D:\Users\Korisnik\Desktop\dd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4177" y="4808299"/>
            <a:ext cx="2370311" cy="1933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i="1" dirty="0"/>
              <a:t>Dacryocystitis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2800"/>
              <a:t>Occurs </a:t>
            </a:r>
            <a:r>
              <a:rPr lang="en-GB" sz="2800"/>
              <a:t>due to the obliteration of the tear duct</a:t>
            </a:r>
            <a:endParaRPr lang="sr-Latn-RS" sz="2800"/>
          </a:p>
          <a:p>
            <a:r>
              <a:rPr lang="en-GB" sz="2800"/>
              <a:t> chronic</a:t>
            </a:r>
            <a:r>
              <a:rPr lang="sr-Latn-RS" sz="2800"/>
              <a:t>,</a:t>
            </a:r>
            <a:r>
              <a:rPr lang="en-GB" sz="2800"/>
              <a:t> acute</a:t>
            </a:r>
            <a:r>
              <a:rPr lang="sr-Latn-RS" sz="2800"/>
              <a:t>,</a:t>
            </a:r>
            <a:r>
              <a:rPr lang="en-GB" sz="2800"/>
              <a:t> abscess</a:t>
            </a:r>
            <a:r>
              <a:rPr lang="sr-Latn-RS" sz="2800"/>
              <a:t>,</a:t>
            </a:r>
            <a:r>
              <a:rPr lang="en-GB" sz="2800"/>
              <a:t> fistula </a:t>
            </a:r>
            <a:endParaRPr lang="sr-Latn-RS" sz="2800"/>
          </a:p>
          <a:p>
            <a:endParaRPr lang="sr-Latn-RS" sz="2800"/>
          </a:p>
          <a:p>
            <a:r>
              <a:rPr lang="en-GB" sz="2800" b="1"/>
              <a:t>treatment</a:t>
            </a:r>
            <a:r>
              <a:rPr lang="en-GB" sz="2800"/>
              <a:t>:  </a:t>
            </a:r>
            <a:endParaRPr lang="sr-Latn-RS" sz="2800"/>
          </a:p>
          <a:p>
            <a:r>
              <a:rPr lang="en-GB" sz="2800"/>
              <a:t>acute - systemic antibiotics  </a:t>
            </a:r>
            <a:endParaRPr lang="sr-Latn-RS" sz="2800"/>
          </a:p>
          <a:p>
            <a:r>
              <a:rPr lang="en-GB" sz="2800"/>
              <a:t>chronic - surgical (dacryocystorhinostomy) </a:t>
            </a:r>
            <a:endParaRPr lang="sr-Latn-RS" sz="2800"/>
          </a:p>
          <a:p>
            <a:r>
              <a:rPr lang="en-GB" sz="2800"/>
              <a:t>abscess - incision</a:t>
            </a:r>
            <a:endParaRPr lang="sr-Cyrl-RS" sz="2800" dirty="0"/>
          </a:p>
        </p:txBody>
      </p:sp>
      <p:pic>
        <p:nvPicPr>
          <p:cNvPr id="19458" name="Picture 2" descr="D:\Users\Korisnik\Desktop\acute_dacryocystitis_with_fistula_hi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0086" y="4544255"/>
            <a:ext cx="3984402" cy="2197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i="1" dirty="0"/>
              <a:t>Dacryocystitis</a:t>
            </a:r>
            <a:r>
              <a:rPr lang="sr-Cyrl-RS" i="1" dirty="0"/>
              <a:t> </a:t>
            </a:r>
            <a:r>
              <a:rPr lang="sr-Latn-RS" i="1" dirty="0"/>
              <a:t>neonatorum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/>
              <a:t>occurs </a:t>
            </a:r>
            <a:r>
              <a:rPr lang="en-GB" sz="2800"/>
              <a:t>due to non-opening of Hasner's bull </a:t>
            </a:r>
            <a:endParaRPr lang="sr-Latn-RS" sz="2800"/>
          </a:p>
          <a:p>
            <a:r>
              <a:rPr lang="sr-Latn-RS" sz="2800"/>
              <a:t>clinical presentation: </a:t>
            </a:r>
            <a:r>
              <a:rPr lang="en-GB" sz="2800"/>
              <a:t>unilateral swelling, epiphora, conjunctivitis </a:t>
            </a:r>
            <a:endParaRPr lang="sr-Latn-RS" sz="2800"/>
          </a:p>
          <a:p>
            <a:r>
              <a:rPr lang="en-GB" sz="2800"/>
              <a:t>therapy</a:t>
            </a:r>
            <a:r>
              <a:rPr lang="sr-Latn-RS" sz="2800"/>
              <a:t>: </a:t>
            </a:r>
            <a:r>
              <a:rPr lang="en-GB" sz="2800"/>
              <a:t>massage of the lacrimal canal,, antibiotic drops</a:t>
            </a:r>
            <a:r>
              <a:rPr lang="sr-Latn-RS" sz="2800"/>
              <a:t>,</a:t>
            </a:r>
            <a:r>
              <a:rPr lang="en-GB" sz="2800"/>
              <a:t> surgical</a:t>
            </a:r>
            <a:r>
              <a:rPr lang="sr-Latn-RS" sz="2800"/>
              <a:t> -</a:t>
            </a:r>
            <a:r>
              <a:rPr lang="en-GB" sz="2800"/>
              <a:t> DCR</a:t>
            </a:r>
            <a:endParaRPr lang="sr-Cyrl-RS" sz="2700" dirty="0"/>
          </a:p>
        </p:txBody>
      </p:sp>
      <p:pic>
        <p:nvPicPr>
          <p:cNvPr id="20482" name="Picture 2" descr="D:\Users\Korisnik\Desktop\jhg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346" y="4922093"/>
            <a:ext cx="4248150" cy="1819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Dry eye(</a:t>
            </a:r>
            <a:r>
              <a:rPr lang="sr-Latn-RS" i="1" dirty="0"/>
              <a:t>keratoconjunctivitis sicca</a:t>
            </a:r>
            <a:r>
              <a:rPr lang="sr-Latn-R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scratching, foreign body sensation, hyperemia </a:t>
            </a:r>
            <a:endParaRPr lang="sr-Latn-RS"/>
          </a:p>
          <a:p>
            <a:r>
              <a:rPr lang="en-GB"/>
              <a:t>Schirmer and TBUT test </a:t>
            </a:r>
            <a:endParaRPr lang="sr-Latn-RS"/>
          </a:p>
          <a:p>
            <a:r>
              <a:rPr lang="en-GB"/>
              <a:t>biomicroscope: dilated blood vessels of the conjunctiva, punctiform epithelopathy, filaments, ulcerations...</a:t>
            </a:r>
            <a:endParaRPr lang="sr-Cyrl-R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437778-02C1-1D09-CCFC-5C9072E32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109180"/>
            <a:ext cx="3143250" cy="250507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Dry eye (</a:t>
            </a:r>
            <a:r>
              <a:rPr lang="sr-Latn-RS" i="1" dirty="0"/>
              <a:t>keratoconjunctivitis sicca</a:t>
            </a:r>
            <a:r>
              <a:rPr lang="sr-Latn-RS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/>
              <a:t>reduced tear production </a:t>
            </a:r>
            <a:endParaRPr lang="sr-Latn-RS"/>
          </a:p>
          <a:p>
            <a:pPr marL="514350" indent="-514350">
              <a:buFont typeface="+mj-lt"/>
              <a:buAutoNum type="arabicPeriod"/>
            </a:pPr>
            <a:r>
              <a:rPr lang="en-GB"/>
              <a:t>increased evaporation of tears </a:t>
            </a:r>
            <a:endParaRPr lang="sr-Latn-RS"/>
          </a:p>
          <a:p>
            <a:pPr marL="514350" indent="-514350">
              <a:buFont typeface="+mj-lt"/>
              <a:buAutoNum type="arabicPeriod"/>
            </a:pPr>
            <a:r>
              <a:rPr lang="en-GB"/>
              <a:t>vitamin A deficiency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/>
              <a:t>therapy</a:t>
            </a:r>
            <a:endParaRPr lang="sr-Latn-RS" b="1"/>
          </a:p>
          <a:p>
            <a:pPr marL="0" indent="0">
              <a:buNone/>
            </a:pPr>
            <a:endParaRPr lang="sr-Latn-RS"/>
          </a:p>
          <a:p>
            <a:r>
              <a:rPr lang="en-GB"/>
              <a:t>tear substitution </a:t>
            </a:r>
            <a:endParaRPr lang="sr-Latn-RS"/>
          </a:p>
          <a:p>
            <a:r>
              <a:rPr lang="en-GB"/>
              <a:t>anti-inflammatory agents</a:t>
            </a:r>
            <a:endParaRPr lang="sr-Latn-RS"/>
          </a:p>
          <a:p>
            <a:r>
              <a:rPr lang="en-GB"/>
              <a:t>occlusion of the</a:t>
            </a:r>
            <a:r>
              <a:rPr lang="sr-Latn-RS"/>
              <a:t> lacrimal</a:t>
            </a:r>
            <a:r>
              <a:rPr lang="en-GB"/>
              <a:t> punctum </a:t>
            </a:r>
            <a:endParaRPr lang="sr-Latn-RS"/>
          </a:p>
          <a:p>
            <a:r>
              <a:rPr lang="en-GB"/>
              <a:t>surgery (tarsorrhaphy, botulinum toxin in the levator palp. sup. - ptosis)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Dry eye (</a:t>
            </a:r>
            <a:r>
              <a:rPr lang="sr-Latn-RS" i="1"/>
              <a:t>keratoconjunctivitis sicca</a:t>
            </a:r>
            <a:r>
              <a:rPr lang="sr-Latn-RS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Benign tumors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/>
              <a:t>squamous cell papillomas </a:t>
            </a:r>
            <a:endParaRPr lang="sr-Latn-RS" sz="2800" b="1"/>
          </a:p>
          <a:p>
            <a:r>
              <a:rPr lang="en-GB" sz="2800" b="1"/>
              <a:t>hemangiomas</a:t>
            </a:r>
            <a:r>
              <a:rPr lang="en-GB" sz="2800"/>
              <a:t> - capillary in children (most often regress spontaneously) and adults (cavernous). They are often associated with certain symptoms (Sturge-Weber sy). </a:t>
            </a:r>
            <a:endParaRPr lang="sr-Latn-RS" sz="2800"/>
          </a:p>
          <a:p>
            <a:r>
              <a:rPr lang="en-GB" sz="2800"/>
              <a:t>Th - corticosteroid injection, </a:t>
            </a:r>
            <a:r>
              <a:rPr lang="sr-Latn-RS" sz="2800"/>
              <a:t>electrocautery</a:t>
            </a:r>
            <a:r>
              <a:rPr lang="en-GB" sz="2800"/>
              <a:t>, radiotherapy, surgical resection</a:t>
            </a:r>
            <a:endParaRPr lang="en-US" dirty="0"/>
          </a:p>
        </p:txBody>
      </p:sp>
      <p:pic>
        <p:nvPicPr>
          <p:cNvPr id="3074" name="Picture 2" descr="D:\Users\Korisnik\Desktop\papillo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2838" y="5157192"/>
            <a:ext cx="2165026" cy="1564206"/>
          </a:xfrm>
          <a:prstGeom prst="rect">
            <a:avLst/>
          </a:prstGeom>
          <a:noFill/>
        </p:spPr>
      </p:pic>
      <p:pic>
        <p:nvPicPr>
          <p:cNvPr id="3076" name="Picture 4" descr="D:\Users\Korisnik\Desktop\hema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157192"/>
            <a:ext cx="3134817" cy="1567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Benign tumors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/>
              <a:t>xanthelasma</a:t>
            </a:r>
            <a:r>
              <a:rPr lang="en-GB" sz="2800"/>
              <a:t> - yellowish, subcutaneous plaques. Hyperlipidemia and dyslipidemia. Th - surgical excision </a:t>
            </a:r>
            <a:endParaRPr lang="sr-Latn-RS" sz="2800"/>
          </a:p>
          <a:p>
            <a:r>
              <a:rPr lang="en-GB" sz="2800" b="1"/>
              <a:t>dermoid cyst </a:t>
            </a:r>
            <a:r>
              <a:rPr lang="en-GB" sz="2800"/>
              <a:t>- congenital anomaly on the eyelids, </a:t>
            </a:r>
            <a:r>
              <a:rPr lang="sr-Latn-RS" sz="2800"/>
              <a:t>c</a:t>
            </a:r>
            <a:r>
              <a:rPr lang="en-GB" sz="2800"/>
              <a:t>ontains sweat, glands, hair, connective tissue... Th - surgical excision</a:t>
            </a:r>
            <a:endParaRPr lang="en-US" sz="2600" dirty="0"/>
          </a:p>
        </p:txBody>
      </p:sp>
      <p:pic>
        <p:nvPicPr>
          <p:cNvPr id="4" name="Picture 3" descr="D:\Users\Korisnik\Desktop\4e192bef-3346-488c-bb5a-cd4288ded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420" y="4797152"/>
            <a:ext cx="4010596" cy="2005298"/>
          </a:xfrm>
          <a:prstGeom prst="rect">
            <a:avLst/>
          </a:prstGeom>
          <a:noFill/>
        </p:spPr>
      </p:pic>
      <p:pic>
        <p:nvPicPr>
          <p:cNvPr id="4098" name="Picture 2" descr="D:\Users\Korisnik\Desktop\_204_dermoi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786865"/>
            <a:ext cx="2592288" cy="2026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Histology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D:\Users\Korisnik\Desktop\his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96752"/>
            <a:ext cx="5472607" cy="54669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Malign tumors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r>
              <a:rPr lang="en-GB" sz="2800" b="1"/>
              <a:t>basal cell carcinoma </a:t>
            </a:r>
            <a:r>
              <a:rPr lang="en-GB" sz="2800"/>
              <a:t>- slow-growing lesion, does not metastasizes. Initially as a raised nodule, later deep ulcerations </a:t>
            </a:r>
            <a:endParaRPr lang="sr-Latn-RS" sz="2800"/>
          </a:p>
          <a:p>
            <a:r>
              <a:rPr lang="en-GB" sz="2800" b="1"/>
              <a:t>squamous cell carcinoma</a:t>
            </a:r>
            <a:r>
              <a:rPr lang="en-GB" sz="2800"/>
              <a:t> - more aggressive, metastasizes</a:t>
            </a:r>
            <a:endParaRPr lang="sr-Cyrl-RS" sz="2600" dirty="0"/>
          </a:p>
        </p:txBody>
      </p:sp>
      <p:pic>
        <p:nvPicPr>
          <p:cNvPr id="1026" name="Picture 2" descr="D:\Users\Korisnik\Desktop\A-lower-eyelid-basal-cell-carcino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814" y="4509120"/>
            <a:ext cx="3154113" cy="2160239"/>
          </a:xfrm>
          <a:prstGeom prst="rect">
            <a:avLst/>
          </a:prstGeom>
          <a:noFill/>
        </p:spPr>
      </p:pic>
      <p:pic>
        <p:nvPicPr>
          <p:cNvPr id="1027" name="Picture 3" descr="D:\Users\Korisnik\Desktop\skvam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485338"/>
            <a:ext cx="3317503" cy="2184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r>
              <a:rPr lang="en-GB" sz="2800" b="1"/>
              <a:t>sebaceous gland adenocarcinoma </a:t>
            </a:r>
            <a:r>
              <a:rPr lang="en-GB" sz="2800"/>
              <a:t>- Meibomian gland. Often misdiagnosed as relapsing hordeolum. Very aggressive tumor, gives local and distant metastases (brain, lungs, liver) </a:t>
            </a:r>
            <a:endParaRPr lang="sr-Latn-RS" sz="2800"/>
          </a:p>
          <a:p>
            <a:r>
              <a:rPr lang="en-GB" sz="2800" b="1"/>
              <a:t>melanoma</a:t>
            </a:r>
            <a:r>
              <a:rPr lang="en-GB" sz="2800"/>
              <a:t> - rarely on the eyelids. Most often from nevus. Aggressive tumor</a:t>
            </a: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Malign tumors </a:t>
            </a:r>
            <a:r>
              <a:rPr lang="sr-Cyrl-RS" dirty="0"/>
              <a:t>	</a:t>
            </a:r>
            <a:endParaRPr lang="en-US" dirty="0"/>
          </a:p>
        </p:txBody>
      </p:sp>
      <p:pic>
        <p:nvPicPr>
          <p:cNvPr id="2050" name="Picture 2" descr="D:\Users\Korisnik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2607" y="4293096"/>
            <a:ext cx="3669393" cy="2389064"/>
          </a:xfrm>
          <a:prstGeom prst="rect">
            <a:avLst/>
          </a:prstGeom>
          <a:noFill/>
        </p:spPr>
      </p:pic>
      <p:pic>
        <p:nvPicPr>
          <p:cNvPr id="2054" name="Picture 6" descr="D:\Users\Korisnik\Desktop\novo mel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345589"/>
            <a:ext cx="3096344" cy="23237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3068960"/>
            <a:ext cx="5842992" cy="8926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000"/>
              <a:t>THANK</a:t>
            </a:r>
            <a:r>
              <a:rPr lang="sr-Latn-RS" sz="4000"/>
              <a:t>S</a:t>
            </a:r>
            <a:r>
              <a:rPr lang="en-GB" sz="4000"/>
              <a:t> FOR ATTENTION</a:t>
            </a:r>
            <a:endParaRPr lang="en-US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Physiology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protection of the eyeball </a:t>
            </a:r>
            <a:endParaRPr lang="sr-Latn-RS"/>
          </a:p>
          <a:p>
            <a:r>
              <a:rPr lang="en-GB"/>
              <a:t>tear swelling </a:t>
            </a:r>
            <a:endParaRPr lang="sr-Latn-RS"/>
          </a:p>
          <a:p>
            <a:r>
              <a:rPr lang="en-GB"/>
              <a:t>eye surface hygiene </a:t>
            </a:r>
            <a:endParaRPr lang="sr-Latn-RS"/>
          </a:p>
          <a:p>
            <a:r>
              <a:rPr lang="en-GB"/>
              <a:t>tear film formation</a:t>
            </a:r>
            <a:endParaRPr lang="sr-Cyrl-RS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Congenital anomalies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coloboma </a:t>
            </a:r>
            <a:endParaRPr lang="sr-Latn-RS"/>
          </a:p>
          <a:p>
            <a:r>
              <a:rPr lang="en-GB"/>
              <a:t>epicanthus – vertical skin folds</a:t>
            </a:r>
            <a:endParaRPr lang="sr-Latn-RS"/>
          </a:p>
          <a:p>
            <a:r>
              <a:rPr lang="en-GB"/>
              <a:t>blepharophimosis - epicanthus and ptosis</a:t>
            </a:r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Congenital anomalies </a:t>
            </a:r>
            <a:r>
              <a:rPr lang="sr-Cyrl-RS" dirty="0"/>
              <a:t>	</a:t>
            </a:r>
            <a:endParaRPr lang="en-US" dirty="0"/>
          </a:p>
        </p:txBody>
      </p:sp>
      <p:pic>
        <p:nvPicPr>
          <p:cNvPr id="3074" name="Picture 2" descr="D:\Users\Korisnik\Desktop\fim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12776"/>
            <a:ext cx="3024336" cy="2016224"/>
          </a:xfrm>
          <a:prstGeom prst="rect">
            <a:avLst/>
          </a:prstGeom>
          <a:noFill/>
        </p:spPr>
      </p:pic>
      <p:pic>
        <p:nvPicPr>
          <p:cNvPr id="3075" name="Picture 3" descr="D:\Users\Korisnik\Desktop\k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3555395" cy="1800200"/>
          </a:xfrm>
          <a:prstGeom prst="rect">
            <a:avLst/>
          </a:prstGeom>
          <a:noFill/>
        </p:spPr>
      </p:pic>
      <p:pic>
        <p:nvPicPr>
          <p:cNvPr id="3076" name="Picture 4" descr="D:\Users\Korisnik\Desktop\ep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437112"/>
            <a:ext cx="5616624" cy="19766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79912" y="6396335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/>
              <a:t>epicanthus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342900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/>
              <a:t>blepharophimosis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342900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/>
              <a:t>coloboma</a:t>
            </a:r>
            <a:endParaRPr lang="en-US" sz="2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Congenital anomalies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ankyloblepharon (externum / internum)</a:t>
            </a:r>
            <a:endParaRPr lang="sr-Latn-RS"/>
          </a:p>
          <a:p>
            <a:r>
              <a:rPr lang="en-GB"/>
              <a:t>epiblepharon – horizontal skin fold</a:t>
            </a:r>
            <a:endParaRPr lang="sr-Latn-RS"/>
          </a:p>
          <a:p>
            <a:r>
              <a:rPr lang="en-GB"/>
              <a:t>euriblepharon – enlarged rima palpebrarum, disorder of the shape and position of the eyelids, </a:t>
            </a:r>
            <a:r>
              <a:rPr lang="sr-Latn-RS"/>
              <a:t>floppy syndrome</a:t>
            </a:r>
          </a:p>
          <a:p>
            <a:r>
              <a:rPr lang="en-GB"/>
              <a:t>distichiasis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Congenital anomalies </a:t>
            </a:r>
            <a:r>
              <a:rPr lang="sr-Cyrl-RS" dirty="0"/>
              <a:t>	</a:t>
            </a:r>
            <a:endParaRPr lang="en-US" dirty="0"/>
          </a:p>
        </p:txBody>
      </p:sp>
      <p:pic>
        <p:nvPicPr>
          <p:cNvPr id="4098" name="Picture 2" descr="D:\Users\Korisnik\Desktop\eu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653136"/>
            <a:ext cx="2736304" cy="1494113"/>
          </a:xfrm>
          <a:prstGeom prst="rect">
            <a:avLst/>
          </a:prstGeom>
          <a:noFill/>
        </p:spPr>
      </p:pic>
      <p:pic>
        <p:nvPicPr>
          <p:cNvPr id="4099" name="Picture 3" descr="D:\Users\Korisnik\Desktop\a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2856859" cy="2322114"/>
          </a:xfrm>
          <a:prstGeom prst="rect">
            <a:avLst/>
          </a:prstGeom>
          <a:noFill/>
        </p:spPr>
      </p:pic>
      <p:pic>
        <p:nvPicPr>
          <p:cNvPr id="4100" name="Picture 4" descr="D:\Users\Korisnik\Desktop\epi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772816"/>
            <a:ext cx="3249946" cy="1800200"/>
          </a:xfrm>
          <a:prstGeom prst="rect">
            <a:avLst/>
          </a:prstGeom>
          <a:noFill/>
        </p:spPr>
      </p:pic>
      <p:pic>
        <p:nvPicPr>
          <p:cNvPr id="4101" name="Picture 5" descr="D:\Users\Korisnik\Desktop\di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221088"/>
            <a:ext cx="2843429" cy="192288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9552" y="357301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/>
              <a:t>ankyloblepharon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5652120" y="357301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/>
              <a:t>epiblepharon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616530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/>
              <a:t>euriblepharon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616530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/>
              <a:t>distichiasis</a:t>
            </a:r>
            <a:endParaRPr lang="en-US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989</Words>
  <Application>Microsoft Office PowerPoint</Application>
  <PresentationFormat>On-screen Show (4:3)</PresentationFormat>
  <Paragraphs>207</Paragraphs>
  <Slides>42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Arial</vt:lpstr>
      <vt:lpstr>Calibri</vt:lpstr>
      <vt:lpstr>Office Theme</vt:lpstr>
      <vt:lpstr>Eyelids Lacrimal apparatus</vt:lpstr>
      <vt:lpstr>Anatomy</vt:lpstr>
      <vt:lpstr>Histology </vt:lpstr>
      <vt:lpstr>Histology</vt:lpstr>
      <vt:lpstr>Physiology  </vt:lpstr>
      <vt:lpstr>Congenital anomalies  </vt:lpstr>
      <vt:lpstr>Congenital anomalies  </vt:lpstr>
      <vt:lpstr>Congenital anomalies</vt:lpstr>
      <vt:lpstr>Congenital anomalies  </vt:lpstr>
      <vt:lpstr>Eyelid position disorders  </vt:lpstr>
      <vt:lpstr>Eyelid position disorders  </vt:lpstr>
      <vt:lpstr>Eyelid position disorders</vt:lpstr>
      <vt:lpstr>Eyelid movement disorders</vt:lpstr>
      <vt:lpstr>Eyelid movement disorders</vt:lpstr>
      <vt:lpstr>Vascular disorders</vt:lpstr>
      <vt:lpstr>Bacterial infections</vt:lpstr>
      <vt:lpstr>Bacterial infections </vt:lpstr>
      <vt:lpstr>Viral infections</vt:lpstr>
      <vt:lpstr>Viral infections</vt:lpstr>
      <vt:lpstr>therapy: systemic and local acyclovir</vt:lpstr>
      <vt:lpstr>Blepharitis</vt:lpstr>
      <vt:lpstr>Blepharitis</vt:lpstr>
      <vt:lpstr>Blepharitis</vt:lpstr>
      <vt:lpstr>Blepharitis</vt:lpstr>
      <vt:lpstr>Lacrimal apparatus</vt:lpstr>
      <vt:lpstr>Lacrimal apparatus</vt:lpstr>
      <vt:lpstr>Tear film </vt:lpstr>
      <vt:lpstr>Tear film</vt:lpstr>
      <vt:lpstr>Lacrimal apparatus tests</vt:lpstr>
      <vt:lpstr>Dacryoadenitis acuta</vt:lpstr>
      <vt:lpstr>Dacryoadenitis</vt:lpstr>
      <vt:lpstr>Canaliculitis</vt:lpstr>
      <vt:lpstr>Dacryocystitis</vt:lpstr>
      <vt:lpstr>Dacryocystitis neonatorum</vt:lpstr>
      <vt:lpstr>Dry eye(keratoconjunctivitis sicca)</vt:lpstr>
      <vt:lpstr>Dry eye (keratoconjunctivitis sicca)</vt:lpstr>
      <vt:lpstr>Dry eye (keratoconjunctivitis sicca)</vt:lpstr>
      <vt:lpstr>Benign tumors</vt:lpstr>
      <vt:lpstr>Benign tumors</vt:lpstr>
      <vt:lpstr>Malign tumors </vt:lpstr>
      <vt:lpstr>Malign tumors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Очни капци – анатомија, хистологија, </dc:title>
  <dc:creator>Korisnik</dc:creator>
  <cp:lastModifiedBy>Gaga</cp:lastModifiedBy>
  <cp:revision>95</cp:revision>
  <dcterms:created xsi:type="dcterms:W3CDTF">2022-08-12T17:43:35Z</dcterms:created>
  <dcterms:modified xsi:type="dcterms:W3CDTF">2024-01-30T21:57:29Z</dcterms:modified>
</cp:coreProperties>
</file>